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元</c:v>
                </c:pt>
              </c:strCache>
            </c:strRef>
          </c:tx>
          <c:spPr>
            <a:solidFill>
              <a:srgbClr val="12695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172C36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主会场租赁</c:v>
                  </c:pt>
                  <c:pt idx="1">
                    <c:v>灯光与音响</c:v>
                  </c:pt>
                  <c:pt idx="2">
                    <c:v>来宾礼包</c:v>
                  </c:pt>
                  <c:pt idx="3">
                    <c:v>茶歇</c:v>
                  </c:pt>
                  <c:pt idx="4">
                    <c:v>摄影与会务</c:v>
                  </c:pt>
                  <c:pt idx="5">
                    <c:v>应急备用金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24000</c:v>
                </c:pt>
                <c:pt idx="1">
                  <c:v>18000</c:v>
                </c:pt>
                <c:pt idx="2">
                  <c:v>19200</c:v>
                </c:pt>
                <c:pt idx="3">
                  <c:v>12000</c:v>
                </c:pt>
                <c:pt idx="4">
                  <c:v>12000</c:v>
                </c:pt>
                <c:pt idx="5">
                  <c:v>10000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600" u="none">
                  <a:solidFill>
                    <a:srgbClr val="172C36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172C36"/>
                </a:solidFill>
                <a:latin typeface="Microsoft Ya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CE6E3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86C76"/>
                </a:solidFill>
                <a:latin typeface="Microsoft Ya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来源：预算明细.txt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春日新品发布会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4352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主题：轻盈生活，从春日开始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2027年3月20日 · 春日展厅 · 来宾120人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产品：便携咖啡机（虚构示例）</a:t>
            </a:r>
            <a:endParaRPr lang="zh-CN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活动目标与概况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1834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活动目标（策划建议）：让来宾完成认知—体验—转化三步。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日期2027年3月20日，场地春日展厅（示例名称），来宾120人。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产品为便携咖啡机（虚构示例）。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预算上限100000元，六项明细合计95200元。</a:t>
            </a:r>
            <a:endParaRPr lang="zh-CN" sz="2200" dirty="0"/>
          </a:p>
        </p:txBody>
      </p:sp>
      <p:graphicFrame>
        <p:nvGraphicFramePr>
          <p:cNvPr id="3" name="Editable evidenc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864864"/>
          <a:ext cx="11058144" cy="2517648"/>
        </p:xfrm>
        <a:graphic>
          <a:graphicData uri="http://schemas.openxmlformats.org/drawingml/2006/table">
            <a:tbl>
              <a:tblPr/>
              <a:tblGrid>
                <a:gridCol w="5529072"/>
                <a:gridCol w="5529072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活动日期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2027年3月20日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活动场地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春日展厅（示例名称）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来宾规模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120人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预算上限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100000元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产品核心特点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90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产品为便携咖啡机（虚构示例），三项特点取自项目简报。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轻便携带、一键制作、易于清洁，构成现场演示主线。</a:t>
            </a:r>
            <a:endParaRPr lang="zh-CN" sz="2200" dirty="0"/>
          </a:p>
        </p:txBody>
      </p:sp>
      <p:graphicFrame>
        <p:nvGraphicFramePr>
          <p:cNvPr id="4" name="Editable evidenc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938272"/>
          <a:ext cx="11058144" cy="3444240"/>
        </p:xfrm>
        <a:graphic>
          <a:graphicData uri="http://schemas.openxmlformats.org/drawingml/2006/table">
            <a:tbl>
              <a:tblPr/>
              <a:tblGrid>
                <a:gridCol w="5529072"/>
                <a:gridCol w="5529072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呈现建议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轻便携带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实物上手说明场景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一键制作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现场连续出杯演示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易于清洁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拆解演示清洗步骤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活动时间流程（简报6段）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445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体验三段合计55分钟：产品体验15分钟、交流答疑15分钟、自由体验25分钟。</a:t>
            </a:r>
            <a:endParaRPr lang="zh-CN" sz="2200" dirty="0"/>
          </a:p>
        </p:txBody>
      </p:sp>
      <p:sp>
        <p:nvSpPr>
          <p:cNvPr id="4" name="Flow connection"/>
          <p:cNvSpPr/>
          <p:nvPr/>
        </p:nvSpPr>
        <p:spPr>
          <a:xfrm>
            <a:off x="667512" y="2621280"/>
            <a:ext cx="0" cy="651256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5" name="Timeline node"/>
          <p:cNvSpPr/>
          <p:nvPr/>
        </p:nvSpPr>
        <p:spPr>
          <a:xfrm>
            <a:off x="608076" y="2538984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6" name="Node label"/>
          <p:cNvSpPr/>
          <p:nvPr/>
        </p:nvSpPr>
        <p:spPr>
          <a:xfrm>
            <a:off x="932688" y="2474976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14:00-14:30</a:t>
            </a:r>
            <a:endParaRPr lang="zh-CN" sz="2000" dirty="0"/>
          </a:p>
        </p:txBody>
      </p:sp>
      <p:sp>
        <p:nvSpPr>
          <p:cNvPr id="7" name="Node detail"/>
          <p:cNvSpPr/>
          <p:nvPr/>
        </p:nvSpPr>
        <p:spPr>
          <a:xfrm>
            <a:off x="3474720" y="2474976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来宾签到</a:t>
            </a:r>
            <a:endParaRPr lang="zh-CN" sz="2000" dirty="0"/>
          </a:p>
        </p:txBody>
      </p:sp>
      <p:sp>
        <p:nvSpPr>
          <p:cNvPr id="8" name="Flow connection"/>
          <p:cNvSpPr/>
          <p:nvPr/>
        </p:nvSpPr>
        <p:spPr>
          <a:xfrm>
            <a:off x="667512" y="3272536"/>
            <a:ext cx="0" cy="651256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9" name="Timeline node"/>
          <p:cNvSpPr/>
          <p:nvPr/>
        </p:nvSpPr>
        <p:spPr>
          <a:xfrm>
            <a:off x="608076" y="3190240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10" name="Node label"/>
          <p:cNvSpPr/>
          <p:nvPr/>
        </p:nvSpPr>
        <p:spPr>
          <a:xfrm>
            <a:off x="932688" y="3126232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14:30-14:40</a:t>
            </a:r>
            <a:endParaRPr lang="zh-CN" sz="2000" dirty="0"/>
          </a:p>
        </p:txBody>
      </p:sp>
      <p:sp>
        <p:nvSpPr>
          <p:cNvPr id="11" name="Node detail"/>
          <p:cNvSpPr/>
          <p:nvPr/>
        </p:nvSpPr>
        <p:spPr>
          <a:xfrm>
            <a:off x="3474720" y="3126232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主持开场</a:t>
            </a:r>
            <a:endParaRPr lang="zh-CN" sz="2000" dirty="0"/>
          </a:p>
        </p:txBody>
      </p:sp>
      <p:sp>
        <p:nvSpPr>
          <p:cNvPr id="12" name="Flow connection"/>
          <p:cNvSpPr/>
          <p:nvPr/>
        </p:nvSpPr>
        <p:spPr>
          <a:xfrm>
            <a:off x="667512" y="3923792"/>
            <a:ext cx="0" cy="651256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13" name="Timeline node"/>
          <p:cNvSpPr/>
          <p:nvPr/>
        </p:nvSpPr>
        <p:spPr>
          <a:xfrm>
            <a:off x="608076" y="3841496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14" name="Node label"/>
          <p:cNvSpPr/>
          <p:nvPr/>
        </p:nvSpPr>
        <p:spPr>
          <a:xfrm>
            <a:off x="932688" y="3777488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14:40-15:05</a:t>
            </a:r>
            <a:endParaRPr lang="zh-CN" sz="2000" dirty="0"/>
          </a:p>
        </p:txBody>
      </p:sp>
      <p:sp>
        <p:nvSpPr>
          <p:cNvPr id="15" name="Node detail"/>
          <p:cNvSpPr/>
          <p:nvPr/>
        </p:nvSpPr>
        <p:spPr>
          <a:xfrm>
            <a:off x="3474720" y="3777488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新品介绍</a:t>
            </a:r>
            <a:endParaRPr lang="zh-CN" sz="2000" dirty="0"/>
          </a:p>
        </p:txBody>
      </p:sp>
      <p:sp>
        <p:nvSpPr>
          <p:cNvPr id="16" name="Flow connection"/>
          <p:cNvSpPr/>
          <p:nvPr/>
        </p:nvSpPr>
        <p:spPr>
          <a:xfrm>
            <a:off x="667512" y="4575048"/>
            <a:ext cx="0" cy="651256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17" name="Timeline node"/>
          <p:cNvSpPr/>
          <p:nvPr/>
        </p:nvSpPr>
        <p:spPr>
          <a:xfrm>
            <a:off x="608076" y="4492752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18" name="Node label"/>
          <p:cNvSpPr/>
          <p:nvPr/>
        </p:nvSpPr>
        <p:spPr>
          <a:xfrm>
            <a:off x="932688" y="4428744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15:05-15:20</a:t>
            </a:r>
            <a:endParaRPr lang="zh-CN" sz="2000" dirty="0"/>
          </a:p>
        </p:txBody>
      </p:sp>
      <p:sp>
        <p:nvSpPr>
          <p:cNvPr id="19" name="Node detail"/>
          <p:cNvSpPr/>
          <p:nvPr/>
        </p:nvSpPr>
        <p:spPr>
          <a:xfrm>
            <a:off x="3474720" y="4428744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产品体验15分钟</a:t>
            </a:r>
            <a:endParaRPr lang="zh-CN" sz="2000" dirty="0"/>
          </a:p>
        </p:txBody>
      </p:sp>
      <p:sp>
        <p:nvSpPr>
          <p:cNvPr id="20" name="Flow connection"/>
          <p:cNvSpPr/>
          <p:nvPr/>
        </p:nvSpPr>
        <p:spPr>
          <a:xfrm>
            <a:off x="667512" y="5226304"/>
            <a:ext cx="0" cy="651256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21" name="Timeline node"/>
          <p:cNvSpPr/>
          <p:nvPr/>
        </p:nvSpPr>
        <p:spPr>
          <a:xfrm>
            <a:off x="608076" y="5144008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22" name="Node label"/>
          <p:cNvSpPr/>
          <p:nvPr/>
        </p:nvSpPr>
        <p:spPr>
          <a:xfrm>
            <a:off x="932688" y="5080000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15:20-15:35</a:t>
            </a:r>
            <a:endParaRPr lang="zh-CN" sz="2000" dirty="0"/>
          </a:p>
        </p:txBody>
      </p:sp>
      <p:sp>
        <p:nvSpPr>
          <p:cNvPr id="23" name="Node detail"/>
          <p:cNvSpPr/>
          <p:nvPr/>
        </p:nvSpPr>
        <p:spPr>
          <a:xfrm>
            <a:off x="3474720" y="5080000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交流答疑15分钟</a:t>
            </a:r>
            <a:endParaRPr lang="zh-CN" sz="2000" dirty="0"/>
          </a:p>
        </p:txBody>
      </p:sp>
      <p:sp>
        <p:nvSpPr>
          <p:cNvPr id="24" name="Timeline node"/>
          <p:cNvSpPr/>
          <p:nvPr/>
        </p:nvSpPr>
        <p:spPr>
          <a:xfrm>
            <a:off x="608076" y="5795264"/>
            <a:ext cx="118872" cy="118872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25" name="Node label"/>
          <p:cNvSpPr/>
          <p:nvPr/>
        </p:nvSpPr>
        <p:spPr>
          <a:xfrm>
            <a:off x="932688" y="5731256"/>
            <a:ext cx="2331720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15:35-16:00</a:t>
            </a:r>
            <a:endParaRPr lang="zh-CN" sz="2000" dirty="0"/>
          </a:p>
        </p:txBody>
      </p:sp>
      <p:sp>
        <p:nvSpPr>
          <p:cNvPr id="26" name="Node detail"/>
          <p:cNvSpPr/>
          <p:nvPr/>
        </p:nvSpPr>
        <p:spPr>
          <a:xfrm>
            <a:off x="3474720" y="5731256"/>
            <a:ext cx="8150352" cy="56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0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自由体验25分钟</a:t>
            </a:r>
            <a:endParaRPr lang="zh-CN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来宾体验动线（策划建议）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445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以下动线为策划建议，依据简报流程与筹备要点推导，待确认后执行。</a:t>
            </a:r>
            <a:endParaRPr lang="zh-CN" sz="2200" dirty="0"/>
          </a:p>
        </p:txBody>
      </p:sp>
      <p:sp>
        <p:nvSpPr>
          <p:cNvPr id="4" name="Flow connection"/>
          <p:cNvSpPr/>
          <p:nvPr/>
        </p:nvSpPr>
        <p:spPr>
          <a:xfrm>
            <a:off x="676656" y="2859024"/>
            <a:ext cx="8572500" cy="0"/>
          </a:xfrm>
          <a:prstGeom prst="line">
            <a:avLst/>
          </a:prstGeom>
          <a:noFill/>
          <a:ln w="25400">
            <a:solidFill>
              <a:srgbClr val="12695F"/>
            </a:solidFill>
            <a:prstDash val="solid"/>
          </a:ln>
        </p:spPr>
      </p:sp>
      <p:sp>
        <p:nvSpPr>
          <p:cNvPr id="5" name="Timeline node"/>
          <p:cNvSpPr/>
          <p:nvPr/>
        </p:nvSpPr>
        <p:spPr>
          <a:xfrm>
            <a:off x="566928" y="2795016"/>
            <a:ext cx="128016" cy="128016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6" name="Node label"/>
          <p:cNvSpPr/>
          <p:nvPr/>
        </p:nvSpPr>
        <p:spPr>
          <a:xfrm>
            <a:off x="566928" y="3179064"/>
            <a:ext cx="25039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4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签到区</a:t>
            </a:r>
            <a:endParaRPr lang="zh-CN" sz="2400" dirty="0"/>
          </a:p>
        </p:txBody>
      </p:sp>
      <p:sp>
        <p:nvSpPr>
          <p:cNvPr id="7" name="Node detail"/>
          <p:cNvSpPr/>
          <p:nvPr/>
        </p:nvSpPr>
        <p:spPr>
          <a:xfrm>
            <a:off x="566928" y="4102608"/>
            <a:ext cx="2503932" cy="2170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586C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入场签到，发放礼包</a:t>
            </a:r>
            <a:endParaRPr lang="zh-CN" sz="2200" dirty="0"/>
          </a:p>
        </p:txBody>
      </p:sp>
      <p:sp>
        <p:nvSpPr>
          <p:cNvPr id="8" name="Timeline node"/>
          <p:cNvSpPr/>
          <p:nvPr/>
        </p:nvSpPr>
        <p:spPr>
          <a:xfrm>
            <a:off x="3418332" y="2795016"/>
            <a:ext cx="128016" cy="128016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9" name="Node label"/>
          <p:cNvSpPr/>
          <p:nvPr/>
        </p:nvSpPr>
        <p:spPr>
          <a:xfrm>
            <a:off x="3418332" y="3179064"/>
            <a:ext cx="25039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4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主会场</a:t>
            </a:r>
            <a:endParaRPr lang="zh-CN" sz="2400" dirty="0"/>
          </a:p>
        </p:txBody>
      </p:sp>
      <p:sp>
        <p:nvSpPr>
          <p:cNvPr id="10" name="Node detail"/>
          <p:cNvSpPr/>
          <p:nvPr/>
        </p:nvSpPr>
        <p:spPr>
          <a:xfrm>
            <a:off x="3418332" y="4102608"/>
            <a:ext cx="2503932" cy="2170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586C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开场与新品介绍</a:t>
            </a:r>
            <a:endParaRPr lang="zh-CN" sz="2200" dirty="0"/>
          </a:p>
        </p:txBody>
      </p:sp>
      <p:sp>
        <p:nvSpPr>
          <p:cNvPr id="11" name="Timeline node"/>
          <p:cNvSpPr/>
          <p:nvPr/>
        </p:nvSpPr>
        <p:spPr>
          <a:xfrm>
            <a:off x="6269736" y="2795016"/>
            <a:ext cx="128016" cy="128016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12" name="Node label"/>
          <p:cNvSpPr/>
          <p:nvPr/>
        </p:nvSpPr>
        <p:spPr>
          <a:xfrm>
            <a:off x="6269736" y="3179064"/>
            <a:ext cx="25039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4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体验区</a:t>
            </a:r>
            <a:endParaRPr lang="zh-CN" sz="2400" dirty="0"/>
          </a:p>
        </p:txBody>
      </p:sp>
      <p:sp>
        <p:nvSpPr>
          <p:cNvPr id="13" name="Node detail"/>
          <p:cNvSpPr/>
          <p:nvPr/>
        </p:nvSpPr>
        <p:spPr>
          <a:xfrm>
            <a:off x="6269736" y="4102608"/>
            <a:ext cx="2503932" cy="2170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586C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产品体验与答疑</a:t>
            </a:r>
            <a:endParaRPr lang="zh-CN" sz="2200" dirty="0"/>
          </a:p>
        </p:txBody>
      </p:sp>
      <p:sp>
        <p:nvSpPr>
          <p:cNvPr id="14" name="Timeline node"/>
          <p:cNvSpPr/>
          <p:nvPr/>
        </p:nvSpPr>
        <p:spPr>
          <a:xfrm>
            <a:off x="9121140" y="2795016"/>
            <a:ext cx="128016" cy="128016"/>
          </a:xfrm>
          <a:prstGeom prst="ellipse">
            <a:avLst/>
          </a:prstGeom>
          <a:solidFill>
            <a:srgbClr val="12695F"/>
          </a:solidFill>
          <a:ln w="12700">
            <a:solidFill>
              <a:srgbClr val="12695F"/>
            </a:solidFill>
            <a:prstDash val="solid"/>
          </a:ln>
        </p:spPr>
      </p:sp>
      <p:sp>
        <p:nvSpPr>
          <p:cNvPr id="15" name="Node label"/>
          <p:cNvSpPr/>
          <p:nvPr/>
        </p:nvSpPr>
        <p:spPr>
          <a:xfrm>
            <a:off x="9121140" y="3179064"/>
            <a:ext cx="25039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4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自由区</a:t>
            </a:r>
            <a:endParaRPr lang="zh-CN" sz="2400" dirty="0"/>
          </a:p>
        </p:txBody>
      </p:sp>
      <p:sp>
        <p:nvSpPr>
          <p:cNvPr id="16" name="Node detail"/>
          <p:cNvSpPr/>
          <p:nvPr/>
        </p:nvSpPr>
        <p:spPr>
          <a:xfrm>
            <a:off x="9121140" y="4102608"/>
            <a:ext cx="2503932" cy="2170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586C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自由体验与离场</a:t>
            </a:r>
            <a:endParaRPr lang="zh-CN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预算分配：合计95200元，余量4800元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90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预算上限100000元，六项合计95200元，余量4800元。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金额单位：人民币元；均为示例估算，执行前需与供应商确认。</a:t>
            </a:r>
            <a:endParaRPr lang="zh-CN" sz="2200" dirty="0"/>
          </a:p>
        </p:txBody>
      </p:sp>
      <p:graphicFrame>
        <p:nvGraphicFramePr>
          <p:cNvPr id="4" name="Editable source data chart" descr=""/>
          <p:cNvGraphicFramePr/>
          <p:nvPr/>
        </p:nvGraphicFramePr>
        <p:xfrm>
          <a:off x="566928" y="2938272"/>
          <a:ext cx="11058144" cy="318820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hart unit"/>
          <p:cNvSpPr/>
          <p:nvPr/>
        </p:nvSpPr>
        <p:spPr>
          <a:xfrm>
            <a:off x="8808720" y="6245352"/>
            <a:ext cx="27432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1200" dirty="0">
                <a:solidFill>
                  <a:srgbClr val="586C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单位：元</a:t>
            </a:r>
            <a:endParaRPr lang="zh-CN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筹备清单（三个时间节点）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908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筹备按会前一周、会前三天、当天开场前三个节点推进。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客户名称与嘉宾名单尚未确定，不得杜撰。</a:t>
            </a:r>
            <a:endParaRPr lang="zh-CN" sz="2200" dirty="0"/>
          </a:p>
        </p:txBody>
      </p:sp>
      <p:graphicFrame>
        <p:nvGraphicFramePr>
          <p:cNvPr id="8" name="Editable evidenc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938272"/>
          <a:ext cx="11058144" cy="3444240"/>
        </p:xfrm>
        <a:graphic>
          <a:graphicData uri="http://schemas.openxmlformats.org/drawingml/2006/table">
            <a:tbl>
              <a:tblPr/>
              <a:tblGrid>
                <a:gridCol w="5529072"/>
                <a:gridCol w="5529072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时间节点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筹备事项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会前一周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确认档期、设备、报价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会前三天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来宾与物料检查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当天开场前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检查设备与签到区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566928" y="457200"/>
            <a:ext cx="110581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3200" b="1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待确认事项</a:t>
            </a:r>
            <a:endParaRPr lang="zh-CN" sz="3200" dirty="0"/>
          </a:p>
        </p:txBody>
      </p:sp>
      <p:sp>
        <p:nvSpPr>
          <p:cNvPr id="3" name="Body"/>
          <p:cNvSpPr/>
          <p:nvPr/>
        </p:nvSpPr>
        <p:spPr>
          <a:xfrm>
            <a:off x="566928" y="1755648"/>
            <a:ext cx="110581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客户名称与嘉宾名单：尚未确定，不得杜撰。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预算六项均为示例估算，需与供应商确认正式报价。</a:t>
            </a:r>
            <a:endParaRPr lang="zh-CN" sz="2200" dirty="0"/>
          </a:p>
          <a:p>
            <a:pPr algn="l" indent="0" marL="0">
              <a:lnSpc>
                <a:spcPct val="112000"/>
              </a:lnSpc>
              <a:spcAft>
                <a:spcPts val="1000"/>
              </a:spcAft>
              <a:buNone/>
            </a:pPr>
            <a:r>
              <a:rPr lang="zh-CN" altLang="en-US" sz="2200" dirty="0">
                <a:solidFill>
                  <a:srgbClr val="172C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活动目标与来宾动线为策划建议，待确认后执行。</a:t>
            </a:r>
            <a:endParaRPr lang="zh-CN" sz="2200" dirty="0"/>
          </a:p>
        </p:txBody>
      </p:sp>
      <p:graphicFrame>
        <p:nvGraphicFramePr>
          <p:cNvPr id="9" name="Editable evidenc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401568"/>
          <a:ext cx="11058144" cy="2980944"/>
        </p:xfrm>
        <a:graphic>
          <a:graphicData uri="http://schemas.openxmlformats.org/drawingml/2006/table">
            <a:tbl>
              <a:tblPr/>
              <a:tblGrid>
                <a:gridCol w="5529072"/>
                <a:gridCol w="5529072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状态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95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客户名称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待确认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嘉宾名单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待确认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供应商正式报价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待确认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策划建议项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C3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待确认</a:t>
                      </a:r>
                      <a:endParaRPr lang="en-US" sz="18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88900" marR="88900" marT="88900" marB="88900" anchor="mid">
                    <a:lnL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6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Cue·Wow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春日新品发布会</dc:title>
  <dc:subject/>
  <dc:creator>Cue·Wow</dc:creator>
  <cp:lastModifiedBy>Cue·Wow</cp:lastModifiedBy>
  <cp:revision>1</cp:revision>
  <dcterms:created xsi:type="dcterms:W3CDTF">2026-10-13T00:30:36Z</dcterms:created>
  <dcterms:modified xsi:type="dcterms:W3CDTF">2026-10-13T00:30:36Z</dcterms:modified>
</cp:coreProperties>
</file>